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4"/>
  </p:notesMasterIdLst>
  <p:sldIdLst>
    <p:sldId id="268" r:id="rId2"/>
    <p:sldId id="272" r:id="rId3"/>
    <p:sldId id="273" r:id="rId4"/>
    <p:sldId id="274" r:id="rId5"/>
    <p:sldId id="275" r:id="rId6"/>
    <p:sldId id="276" r:id="rId7"/>
    <p:sldId id="278" r:id="rId8"/>
    <p:sldId id="279" r:id="rId9"/>
    <p:sldId id="280" r:id="rId10"/>
    <p:sldId id="282" r:id="rId11"/>
    <p:sldId id="281" r:id="rId12"/>
    <p:sldId id="283" r:id="rId13"/>
  </p:sldIdLst>
  <p:sldSz cx="24384000" cy="13716000"/>
  <p:notesSz cx="6858000" cy="9144000"/>
  <p:defaultTextStyle>
    <a:lvl1pPr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1pPr>
    <a:lvl2pPr indent="2286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2pPr>
    <a:lvl3pPr indent="4572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3pPr>
    <a:lvl4pPr indent="6858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4pPr>
    <a:lvl5pPr indent="9144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5pPr>
    <a:lvl6pPr indent="11430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6pPr>
    <a:lvl7pPr indent="13716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7pPr>
    <a:lvl8pPr indent="16002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8pPr>
    <a:lvl9pPr indent="1828800" algn="ctr" defTabSz="457200">
      <a:lnSpc>
        <a:spcPct val="110000"/>
      </a:lnSpc>
      <a:defRPr sz="9000">
        <a:solidFill>
          <a:srgbClr val="7D8490"/>
        </a:solidFill>
        <a:latin typeface="Vista Sans OT Medium"/>
        <a:ea typeface="Vista Sans OT Medium"/>
        <a:cs typeface="Vista Sans OT Medium"/>
        <a:sym typeface="Vista Sans OT Medium"/>
      </a:defRPr>
    </a:lvl9pPr>
  </p:defaultTextStyle>
  <p:extLst>
    <p:ext uri="{EFAFB233-063F-42B5-8137-9DF3F51BA10A}">
      <p15:sldGuideLst xmlns:p15="http://schemas.microsoft.com/office/powerpoint/2012/main">
        <p15:guide id="1" orient="horz" pos="5312">
          <p15:clr>
            <a:srgbClr val="A4A3A4"/>
          </p15:clr>
        </p15:guide>
        <p15:guide id="2" pos="78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B2BB"/>
    <a:srgbClr val="FFFFFF"/>
    <a:srgbClr val="E6E6E6"/>
    <a:srgbClr val="DDDEE3"/>
    <a:srgbClr val="898F9C"/>
    <a:srgbClr val="575D6A"/>
    <a:srgbClr val="5890FF"/>
    <a:srgbClr val="385998"/>
    <a:srgbClr val="2C44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58" autoAdjust="0"/>
    <p:restoredTop sz="94638" autoAdjust="0"/>
  </p:normalViewPr>
  <p:slideViewPr>
    <p:cSldViewPr snapToGrid="0" snapToObjects="1" showGuides="1">
      <p:cViewPr>
        <p:scale>
          <a:sx n="85" d="100"/>
          <a:sy n="85" d="100"/>
        </p:scale>
        <p:origin x="224" y="480"/>
      </p:cViewPr>
      <p:guideLst>
        <p:guide orient="horz" pos="5312"/>
        <p:guide pos="78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9" name="Shape 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15040444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46100">
      <a:defRPr sz="3000">
        <a:latin typeface="Lucida Grande"/>
        <a:ea typeface="Lucida Grande"/>
        <a:cs typeface="Lucida Grande"/>
        <a:sym typeface="Lucida Grande"/>
      </a:defRPr>
    </a:lvl1pPr>
    <a:lvl2pPr indent="228600" defTabSz="546100">
      <a:defRPr sz="3000">
        <a:latin typeface="Lucida Grande"/>
        <a:ea typeface="Lucida Grande"/>
        <a:cs typeface="Lucida Grande"/>
        <a:sym typeface="Lucida Grande"/>
      </a:defRPr>
    </a:lvl2pPr>
    <a:lvl3pPr indent="457200" defTabSz="546100">
      <a:defRPr sz="3000">
        <a:latin typeface="Lucida Grande"/>
        <a:ea typeface="Lucida Grande"/>
        <a:cs typeface="Lucida Grande"/>
        <a:sym typeface="Lucida Grande"/>
      </a:defRPr>
    </a:lvl3pPr>
    <a:lvl4pPr indent="685800" defTabSz="546100">
      <a:defRPr sz="3000">
        <a:latin typeface="Lucida Grande"/>
        <a:ea typeface="Lucida Grande"/>
        <a:cs typeface="Lucida Grande"/>
        <a:sym typeface="Lucida Grande"/>
      </a:defRPr>
    </a:lvl4pPr>
    <a:lvl5pPr indent="914400" defTabSz="546100">
      <a:defRPr sz="3000">
        <a:latin typeface="Lucida Grande"/>
        <a:ea typeface="Lucida Grande"/>
        <a:cs typeface="Lucida Grande"/>
        <a:sym typeface="Lucida Grande"/>
      </a:defRPr>
    </a:lvl5pPr>
    <a:lvl6pPr indent="1143000" defTabSz="546100">
      <a:defRPr sz="3000">
        <a:latin typeface="Lucida Grande"/>
        <a:ea typeface="Lucida Grande"/>
        <a:cs typeface="Lucida Grande"/>
        <a:sym typeface="Lucida Grande"/>
      </a:defRPr>
    </a:lvl6pPr>
    <a:lvl7pPr indent="1371600" defTabSz="546100">
      <a:defRPr sz="3000">
        <a:latin typeface="Lucida Grande"/>
        <a:ea typeface="Lucida Grande"/>
        <a:cs typeface="Lucida Grande"/>
        <a:sym typeface="Lucida Grande"/>
      </a:defRPr>
    </a:lvl7pPr>
    <a:lvl8pPr indent="1600200" defTabSz="546100">
      <a:defRPr sz="3000">
        <a:latin typeface="Lucida Grande"/>
        <a:ea typeface="Lucida Grande"/>
        <a:cs typeface="Lucida Grande"/>
        <a:sym typeface="Lucida Grande"/>
      </a:defRPr>
    </a:lvl8pPr>
    <a:lvl9pPr indent="1828800" defTabSz="54610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504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32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2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Presentation 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5571671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2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24000" y="10312400"/>
            <a:ext cx="21336000" cy="1117600"/>
          </a:xfrm>
          <a:prstGeom prst="rect">
            <a:avLst/>
          </a:prstGeom>
        </p:spPr>
        <p:txBody>
          <a:bodyPr vert="horz" lIns="0" tIns="0" rIns="0" bIns="0"/>
          <a:lstStyle>
            <a:lvl1pPr algn="l" defTabSz="-1041400">
              <a:tabLst/>
              <a:defRPr sz="6000" b="1" baseline="0">
                <a:solidFill>
                  <a:schemeClr val="accent6"/>
                </a:solidFill>
                <a:latin typeface="FreightSansLFPro Med"/>
              </a:defRPr>
            </a:lvl1pPr>
            <a:lvl2pPr algn="l">
              <a:defRPr sz="6000" baseline="0">
                <a:solidFill>
                  <a:srgbClr val="5890FF"/>
                </a:solidFill>
                <a:latin typeface="FreightSansLFPro Med"/>
              </a:defRPr>
            </a:lvl2pPr>
            <a:lvl3pPr algn="l">
              <a:defRPr sz="6000" baseline="0">
                <a:solidFill>
                  <a:srgbClr val="5890FF"/>
                </a:solidFill>
                <a:latin typeface="FreightSansLFPro Med"/>
              </a:defRPr>
            </a:lvl3pPr>
            <a:lvl4pPr algn="l">
              <a:defRPr sz="6000" baseline="0">
                <a:solidFill>
                  <a:srgbClr val="5890FF"/>
                </a:solidFill>
                <a:latin typeface="FreightSansLFPro Med"/>
              </a:defRPr>
            </a:lvl4pPr>
            <a:lvl5pPr algn="l">
              <a:defRPr sz="6000" baseline="0">
                <a:solidFill>
                  <a:srgbClr val="5890FF"/>
                </a:solidFill>
                <a:latin typeface="FreightSansLFPro Me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524000" y="11430000"/>
            <a:ext cx="21336000" cy="736600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5000">
                <a:solidFill>
                  <a:schemeClr val="bg2"/>
                </a:solidFill>
                <a:latin typeface="FreightSansLFPro"/>
                <a:cs typeface="FreightSansLFPro"/>
              </a:defRPr>
            </a:lvl1pPr>
            <a:lvl2pPr algn="l">
              <a:defRPr sz="5000">
                <a:latin typeface="FreightSansLFPro"/>
                <a:cs typeface="FreightSansLFPro"/>
              </a:defRPr>
            </a:lvl2pPr>
            <a:lvl3pPr algn="l">
              <a:defRPr sz="5000">
                <a:latin typeface="FreightSansLFPro"/>
                <a:cs typeface="FreightSansLFPro"/>
              </a:defRPr>
            </a:lvl3pPr>
            <a:lvl4pPr algn="l">
              <a:defRPr sz="5000">
                <a:latin typeface="FreightSansLFPro"/>
                <a:cs typeface="FreightSansLFPro"/>
              </a:defRPr>
            </a:lvl4pPr>
            <a:lvl5pPr algn="l">
              <a:defRPr sz="5000">
                <a:latin typeface="FreightSansLFPro"/>
                <a:cs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90843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ulle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41400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0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21336000" cy="9525000"/>
          </a:xfrm>
          <a:prstGeom prst="rect">
            <a:avLst/>
          </a:prstGeom>
        </p:spPr>
        <p:txBody>
          <a:bodyPr vert="horz" lIns="0" tIns="0" rIns="0" bIns="0"/>
          <a:lstStyle>
            <a:lvl1pPr marL="571500" indent="-571500" algn="l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Char char="•"/>
              <a:defRPr sz="7000" baseline="0">
                <a:solidFill>
                  <a:schemeClr val="bg1"/>
                </a:solidFill>
                <a:latin typeface="FreightSansLFPro"/>
              </a:defRPr>
            </a:lvl1pPr>
            <a:lvl2pPr marL="9144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</a:defRPr>
            </a:lvl2pPr>
            <a:lvl3pPr marL="13716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</a:defRPr>
            </a:lvl3pPr>
            <a:lvl4pPr marL="18288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</a:defRPr>
            </a:lvl4pPr>
            <a:lvl5pPr marL="22860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7603854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ragraph Sub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1524000" y="4826000"/>
            <a:ext cx="21336000" cy="609600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None/>
              <a:defRPr sz="7000" baseline="0">
                <a:solidFill>
                  <a:schemeClr val="bg1"/>
                </a:solidFill>
                <a:latin typeface="FreightSansLFPro"/>
              </a:defRPr>
            </a:lvl1pPr>
            <a:lvl2pPr marL="9144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</a:defRPr>
            </a:lvl2pPr>
            <a:lvl3pPr marL="13716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</a:defRPr>
            </a:lvl3pPr>
            <a:lvl4pPr marL="18288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</a:defRPr>
            </a:lvl4pPr>
            <a:lvl5pPr marL="22860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41400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0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24000" y="2921000"/>
            <a:ext cx="21336000" cy="1117600"/>
          </a:xfrm>
          <a:prstGeom prst="rect">
            <a:avLst/>
          </a:prstGeom>
        </p:spPr>
        <p:txBody>
          <a:bodyPr vert="horz" lIns="0" tIns="0" rIns="0" bIns="0"/>
          <a:lstStyle>
            <a:lvl1pPr algn="l" defTabSz="-1041400">
              <a:tabLst/>
              <a:defRPr sz="6000" baseline="0">
                <a:solidFill>
                  <a:schemeClr val="accent6"/>
                </a:solidFill>
                <a:latin typeface="FreightSansLFPro Med"/>
              </a:defRPr>
            </a:lvl1pPr>
            <a:lvl2pPr algn="l">
              <a:defRPr sz="6000" baseline="0">
                <a:solidFill>
                  <a:srgbClr val="5890FF"/>
                </a:solidFill>
                <a:latin typeface="FreightSansLFPro Med"/>
              </a:defRPr>
            </a:lvl2pPr>
            <a:lvl3pPr algn="l">
              <a:defRPr sz="6000" baseline="0">
                <a:solidFill>
                  <a:srgbClr val="5890FF"/>
                </a:solidFill>
                <a:latin typeface="FreightSansLFPro Med"/>
              </a:defRPr>
            </a:lvl3pPr>
            <a:lvl4pPr algn="l">
              <a:defRPr sz="6000" baseline="0">
                <a:solidFill>
                  <a:srgbClr val="5890FF"/>
                </a:solidFill>
                <a:latin typeface="FreightSansLFPro Med"/>
              </a:defRPr>
            </a:lvl4pPr>
            <a:lvl5pPr algn="l">
              <a:defRPr sz="6000" baseline="0">
                <a:solidFill>
                  <a:srgbClr val="5890FF"/>
                </a:solidFill>
                <a:latin typeface="FreightSansLFPro Me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3355804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Presentation 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5571671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2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24000" y="10312400"/>
            <a:ext cx="21336000" cy="1117600"/>
          </a:xfrm>
          <a:prstGeom prst="rect">
            <a:avLst/>
          </a:prstGeom>
        </p:spPr>
        <p:txBody>
          <a:bodyPr vert="horz" lIns="0" tIns="0" rIns="0" bIns="0"/>
          <a:lstStyle>
            <a:lvl1pPr algn="l" defTabSz="-1041400">
              <a:tabLst/>
              <a:defRPr sz="6000" b="1" baseline="0">
                <a:solidFill>
                  <a:schemeClr val="accent6"/>
                </a:solidFill>
                <a:latin typeface="FreightSansLFPro Med"/>
              </a:defRPr>
            </a:lvl1pPr>
            <a:lvl2pPr algn="l">
              <a:defRPr sz="6000" baseline="0">
                <a:solidFill>
                  <a:srgbClr val="5890FF"/>
                </a:solidFill>
                <a:latin typeface="FreightSansLFPro Med"/>
              </a:defRPr>
            </a:lvl2pPr>
            <a:lvl3pPr algn="l">
              <a:defRPr sz="6000" baseline="0">
                <a:solidFill>
                  <a:srgbClr val="5890FF"/>
                </a:solidFill>
                <a:latin typeface="FreightSansLFPro Med"/>
              </a:defRPr>
            </a:lvl3pPr>
            <a:lvl4pPr algn="l">
              <a:defRPr sz="6000" baseline="0">
                <a:solidFill>
                  <a:srgbClr val="5890FF"/>
                </a:solidFill>
                <a:latin typeface="FreightSansLFPro Med"/>
              </a:defRPr>
            </a:lvl4pPr>
            <a:lvl5pPr algn="l">
              <a:defRPr sz="6000" baseline="0">
                <a:solidFill>
                  <a:srgbClr val="5890FF"/>
                </a:solidFill>
                <a:latin typeface="FreightSansLFPro Me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524000" y="11430000"/>
            <a:ext cx="21336000" cy="736600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5000">
                <a:solidFill>
                  <a:schemeClr val="bg2"/>
                </a:solidFill>
                <a:latin typeface="FreightSansLFPro"/>
                <a:cs typeface="FreightSansLFPro"/>
              </a:defRPr>
            </a:lvl1pPr>
            <a:lvl2pPr algn="l">
              <a:defRPr sz="5000">
                <a:latin typeface="FreightSansLFPro"/>
                <a:cs typeface="FreightSansLFPro"/>
              </a:defRPr>
            </a:lvl2pPr>
            <a:lvl3pPr algn="l">
              <a:defRPr sz="5000">
                <a:latin typeface="FreightSansLFPro"/>
                <a:cs typeface="FreightSansLFPro"/>
              </a:defRPr>
            </a:lvl3pPr>
            <a:lvl4pPr algn="l">
              <a:defRPr sz="5000">
                <a:latin typeface="FreightSansLFPro"/>
                <a:cs typeface="FreightSansLFPro"/>
              </a:defRPr>
            </a:lvl4pPr>
            <a:lvl5pPr algn="l">
              <a:defRPr sz="5000">
                <a:latin typeface="FreightSansLFPro"/>
                <a:cs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ulle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41400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0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1524000" y="3111500"/>
            <a:ext cx="21336000" cy="9525000"/>
          </a:xfrm>
          <a:prstGeom prst="rect">
            <a:avLst/>
          </a:prstGeom>
        </p:spPr>
        <p:txBody>
          <a:bodyPr vert="horz" lIns="0" tIns="0" rIns="0" bIns="0"/>
          <a:lstStyle>
            <a:lvl1pPr marL="571500" indent="-571500" algn="l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Char char="•"/>
              <a:defRPr sz="7000" baseline="0">
                <a:solidFill>
                  <a:schemeClr val="bg1"/>
                </a:solidFill>
                <a:latin typeface="FreightSansLFPro"/>
              </a:defRPr>
            </a:lvl1pPr>
            <a:lvl2pPr marL="9144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</a:defRPr>
            </a:lvl2pPr>
            <a:lvl3pPr marL="13716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</a:defRPr>
            </a:lvl3pPr>
            <a:lvl4pPr marL="18288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</a:defRPr>
            </a:lvl4pPr>
            <a:lvl5pPr marL="22860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5015309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aragraph Sub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1524000" y="4826000"/>
            <a:ext cx="21336000" cy="609600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lnSpc>
                <a:spcPct val="120000"/>
              </a:lnSpc>
              <a:buClr>
                <a:srgbClr val="385998"/>
              </a:buClr>
              <a:buSzPct val="100000"/>
              <a:buFont typeface="Arial"/>
              <a:buNone/>
              <a:defRPr sz="7000" baseline="0">
                <a:solidFill>
                  <a:schemeClr val="bg1"/>
                </a:solidFill>
                <a:latin typeface="FreightSansLFPro"/>
              </a:defRPr>
            </a:lvl1pPr>
            <a:lvl2pPr marL="9144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600">
                <a:solidFill>
                  <a:schemeClr val="bg1"/>
                </a:solidFill>
                <a:latin typeface="FreightSansLFPro"/>
              </a:defRPr>
            </a:lvl2pPr>
            <a:lvl3pPr marL="13716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6000">
                <a:solidFill>
                  <a:schemeClr val="bg1"/>
                </a:solidFill>
                <a:latin typeface="FreightSansLFPro"/>
              </a:defRPr>
            </a:lvl3pPr>
            <a:lvl4pPr marL="18288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5400">
                <a:solidFill>
                  <a:schemeClr val="bg1"/>
                </a:solidFill>
                <a:latin typeface="FreightSansLFPro"/>
              </a:defRPr>
            </a:lvl4pPr>
            <a:lvl5pPr marL="2286000" indent="-457200" algn="l">
              <a:lnSpc>
                <a:spcPct val="120000"/>
              </a:lnSpc>
              <a:buClr>
                <a:srgbClr val="385998"/>
              </a:buClr>
              <a:buFont typeface="Arial" panose="020B0604020202020204" pitchFamily="34" charset="0"/>
              <a:buChar char="•"/>
              <a:defRPr sz="4800">
                <a:solidFill>
                  <a:schemeClr val="bg1"/>
                </a:solidFill>
                <a:latin typeface="FreightSansLFPro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041400"/>
            <a:ext cx="21336000" cy="1838325"/>
          </a:xfrm>
          <a:prstGeom prst="rect">
            <a:avLst/>
          </a:prstGeom>
        </p:spPr>
        <p:txBody>
          <a:bodyPr vert="horz" lIns="0" tIns="0" rIns="0" bIns="0"/>
          <a:lstStyle>
            <a:lvl1pPr algn="l">
              <a:defRPr sz="10000" b="1" i="0">
                <a:solidFill>
                  <a:schemeClr val="accent1"/>
                </a:solidFill>
                <a:latin typeface="FreightSansLFPro SmBd"/>
                <a:cs typeface="FreightSansLFPro SmB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24000" y="2921000"/>
            <a:ext cx="21336000" cy="1117600"/>
          </a:xfrm>
          <a:prstGeom prst="rect">
            <a:avLst/>
          </a:prstGeom>
        </p:spPr>
        <p:txBody>
          <a:bodyPr vert="horz" lIns="0" tIns="0" rIns="0" bIns="0"/>
          <a:lstStyle>
            <a:lvl1pPr algn="l" defTabSz="-1041400">
              <a:tabLst/>
              <a:defRPr sz="6000" baseline="0">
                <a:solidFill>
                  <a:schemeClr val="accent6"/>
                </a:solidFill>
                <a:latin typeface="FreightSansLFPro Med"/>
              </a:defRPr>
            </a:lvl1pPr>
            <a:lvl2pPr algn="l">
              <a:defRPr sz="6000" baseline="0">
                <a:solidFill>
                  <a:srgbClr val="5890FF"/>
                </a:solidFill>
                <a:latin typeface="FreightSansLFPro Med"/>
              </a:defRPr>
            </a:lvl2pPr>
            <a:lvl3pPr algn="l">
              <a:defRPr sz="6000" baseline="0">
                <a:solidFill>
                  <a:srgbClr val="5890FF"/>
                </a:solidFill>
                <a:latin typeface="FreightSansLFPro Med"/>
              </a:defRPr>
            </a:lvl3pPr>
            <a:lvl4pPr algn="l">
              <a:defRPr sz="6000" baseline="0">
                <a:solidFill>
                  <a:srgbClr val="5890FF"/>
                </a:solidFill>
                <a:latin typeface="FreightSansLFPro Med"/>
              </a:defRPr>
            </a:lvl4pPr>
            <a:lvl5pPr algn="l">
              <a:defRPr sz="6000" baseline="0">
                <a:solidFill>
                  <a:srgbClr val="5890FF"/>
                </a:solidFill>
                <a:latin typeface="FreightSansLFPro Med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7574189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ordmark-Cover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696" y="5080000"/>
            <a:ext cx="10106526" cy="3556000"/>
          </a:xfrm>
          <a:prstGeom prst="rect">
            <a:avLst/>
          </a:prstGeom>
        </p:spPr>
      </p:pic>
      <p:pic>
        <p:nvPicPr>
          <p:cNvPr id="4" name="Picture 3" descr="Wordmark-Cover.pdf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696" y="5080000"/>
            <a:ext cx="10106526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345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52" r:id="rId4"/>
    <p:sldLayoutId id="2147483660" r:id="rId5"/>
    <p:sldLayoutId id="2147483661" r:id="rId6"/>
  </p:sldLayoutIdLst>
  <p:transition spd="med"/>
  <p:txStyles>
    <p:titleStyle>
      <a:lvl1pPr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1pPr>
      <a:lvl2pPr indent="2286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2pPr>
      <a:lvl3pPr indent="4572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3pPr>
      <a:lvl4pPr indent="6858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4pPr>
      <a:lvl5pPr indent="9144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5pPr>
      <a:lvl6pPr indent="11430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6pPr>
      <a:lvl7pPr indent="13716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7pPr>
      <a:lvl8pPr indent="16002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8pPr>
      <a:lvl9pPr indent="1828800" algn="ctr" defTabSz="546100" eaLnBrk="1" hangingPunct="1">
        <a:defRPr sz="11400">
          <a:solidFill>
            <a:srgbClr val="53585F"/>
          </a:solidFill>
          <a:latin typeface="+mj-lt"/>
          <a:ea typeface="+mj-ea"/>
          <a:cs typeface="+mj-cs"/>
          <a:sym typeface="Helvetica"/>
        </a:defRPr>
      </a:lvl9pPr>
    </p:titleStyle>
    <p:bodyStyle>
      <a:lvl1pPr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1pPr>
      <a:lvl2pPr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2pPr>
      <a:lvl3pPr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3pPr>
      <a:lvl4pPr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4pPr>
      <a:lvl5pPr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5pPr>
      <a:lvl6pPr indent="241300"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6pPr>
      <a:lvl7pPr indent="469900"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7pPr>
      <a:lvl8pPr indent="711200"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8pPr>
      <a:lvl9pPr indent="952500" algn="ctr" defTabSz="546100" eaLnBrk="1" hangingPunct="1">
        <a:defRPr sz="4800">
          <a:solidFill>
            <a:srgbClr val="53585F"/>
          </a:solidFill>
          <a:latin typeface="+mj-lt"/>
          <a:ea typeface="+mj-ea"/>
          <a:cs typeface="+mj-cs"/>
          <a:sym typeface="Helvetica"/>
        </a:defRPr>
      </a:lvl9pPr>
    </p:bodyStyle>
    <p:otherStyle>
      <a:lvl1pPr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1pPr>
      <a:lvl2pPr indent="2286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2pPr>
      <a:lvl3pPr indent="4572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3pPr>
      <a:lvl4pPr indent="6858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4pPr>
      <a:lvl5pPr indent="9144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5pPr>
      <a:lvl6pPr indent="11430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6pPr>
      <a:lvl7pPr indent="13716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7pPr>
      <a:lvl8pPr indent="16002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8pPr>
      <a:lvl9pPr indent="1828800" algn="ctr" defTabSz="546100" eaLnBrk="1" hangingPunct="1">
        <a:defRPr sz="2400">
          <a:solidFill>
            <a:schemeClr val="tx1"/>
          </a:solid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Estimated Payment Date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David Chi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2016-07-18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8553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/>
              <a:t>Modeling Cycle Times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50367" y="2165957"/>
            <a:ext cx="12455525" cy="6093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algn="l" rtl="0" latinLnBrk="1" hangingPunct="0"/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Simple Decision Tree using most </a:t>
            </a:r>
            <a:r>
              <a:rPr lang="en-US" sz="360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important predictors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67" y="3067016"/>
            <a:ext cx="16414654" cy="1021007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7678636" y="3323047"/>
            <a:ext cx="6455428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sz="3500" dirty="0" smtClean="0"/>
              <a:t>ORG_ID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500" dirty="0" smtClean="0"/>
              <a:t>INVOICE_AMOUNT_USD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500" dirty="0" smtClean="0"/>
              <a:t>PAYMENT_METHOD_CODE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sz="3500" dirty="0" smtClean="0"/>
              <a:t>CNT_VENDOR</a:t>
            </a:r>
            <a:endParaRPr lang="en-US" sz="3500" dirty="0"/>
          </a:p>
        </p:txBody>
      </p:sp>
      <p:sp>
        <p:nvSpPr>
          <p:cNvPr id="5" name="Rectangle 4"/>
          <p:cNvSpPr/>
          <p:nvPr/>
        </p:nvSpPr>
        <p:spPr>
          <a:xfrm>
            <a:off x="17678636" y="5997458"/>
            <a:ext cx="6059188" cy="1311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800" dirty="0" err="1"/>
              <a:t>tree.invoice</a:t>
            </a:r>
            <a:r>
              <a:rPr lang="en-US" sz="1800" dirty="0"/>
              <a:t>=tree(CYCLE_TIME~ORG_ID+INVOICE_AMOUNT_USD+PAYMENT_METHOD_CODE+CNT_VENDOR,ml_data, subset=train, control=</a:t>
            </a:r>
            <a:r>
              <a:rPr lang="en-US" sz="1800" dirty="0" err="1"/>
              <a:t>tree.control</a:t>
            </a:r>
            <a:r>
              <a:rPr lang="en-US" sz="1800" dirty="0"/>
              <a:t>(</a:t>
            </a:r>
            <a:r>
              <a:rPr lang="en-US" sz="1800" dirty="0" err="1"/>
              <a:t>nrow</a:t>
            </a:r>
            <a:r>
              <a:rPr lang="en-US" sz="1800" dirty="0"/>
              <a:t>(</a:t>
            </a:r>
            <a:r>
              <a:rPr lang="en-US" sz="1800" dirty="0" err="1"/>
              <a:t>ml_data</a:t>
            </a:r>
            <a:r>
              <a:rPr lang="en-US" sz="1800" dirty="0"/>
              <a:t>)/2, </a:t>
            </a:r>
            <a:r>
              <a:rPr lang="en-US" sz="1800" dirty="0" err="1"/>
              <a:t>mincut</a:t>
            </a:r>
            <a:r>
              <a:rPr lang="en-US" sz="1800" dirty="0"/>
              <a:t> = 5, </a:t>
            </a:r>
            <a:r>
              <a:rPr lang="en-US" sz="1800" dirty="0" err="1"/>
              <a:t>minsize</a:t>
            </a:r>
            <a:r>
              <a:rPr lang="en-US" sz="1800" dirty="0"/>
              <a:t> = 10, </a:t>
            </a:r>
            <a:r>
              <a:rPr lang="en-US" sz="1800" dirty="0" err="1"/>
              <a:t>mindev</a:t>
            </a:r>
            <a:r>
              <a:rPr lang="en-US" sz="1800" dirty="0"/>
              <a:t> = 0.001))</a:t>
            </a:r>
          </a:p>
        </p:txBody>
      </p:sp>
    </p:spTree>
    <p:extLst>
      <p:ext uri="{BB962C8B-B14F-4D97-AF65-F5344CB8AC3E}">
        <p14:creationId xmlns:p14="http://schemas.microsoft.com/office/powerpoint/2010/main" val="138598511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 smtClean="0"/>
              <a:t>Populating Estimated Payment Date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72363" y="1975707"/>
            <a:ext cx="19440525" cy="487518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923925" marR="0" indent="-923925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Estimating Invoice Payment Date for unpaid invoices</a:t>
            </a: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Query all unpaid invoices with predictor values from Oracle</a:t>
            </a: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For each invoice forecast each remaining cycle time using selected model in R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Sum remaining cycle times to get estimated payment date</a:t>
            </a:r>
            <a:endParaRPr lang="en-US" sz="3600" dirty="0" smtClean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marL="1831975" indent="-908050" algn="l" rtl="0" latinLnBrk="1" hangingPunct="0"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Write to table XXFB.XXFB_SC_INV_ESTPAYDATE from R</a:t>
            </a:r>
          </a:p>
          <a:p>
            <a:pPr marL="1831975" lvl="3" indent="-908050" algn="l" rtl="0" latinLnBrk="1" hangingPunct="0"/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Include actual estimate, adjusted estimate, confidence interval	</a:t>
            </a:r>
          </a:p>
          <a:p>
            <a:pPr marL="1831975" lvl="3" indent="-908050" algn="l" rtl="0" latinLnBrk="1" hangingPunct="0"/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Include metadata (model version, created date)	</a:t>
            </a:r>
          </a:p>
          <a:p>
            <a:pPr marL="1831975" indent="-908050" algn="l" rtl="0" latinLnBrk="1" hangingPunct="0"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Save previous estimates to XXFB.XXFB_SC_INV_ESTPAYDATE_ARCHIVE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72363" y="7354634"/>
            <a:ext cx="19440525" cy="2437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923925" marR="0" indent="-923925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Improving forecast</a:t>
            </a: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Compare previous estimates with actual payment date</a:t>
            </a: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Update forecast model based on recent data</a:t>
            </a: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strike="sngStrike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Test other algorithms (neural net)</a:t>
            </a:r>
            <a:endParaRPr lang="en-US" sz="3600" strike="sngStrike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72363" y="10295970"/>
            <a:ext cx="19440525" cy="182819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923925" marR="0" indent="-923925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Supplier Onboarding</a:t>
            </a: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Supplier Onboarding also follows a multi-step process</a:t>
            </a: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Forecast supplier onboard date using similar framework</a:t>
            </a:r>
          </a:p>
        </p:txBody>
      </p:sp>
    </p:spTree>
    <p:extLst>
      <p:ext uri="{BB962C8B-B14F-4D97-AF65-F5344CB8AC3E}">
        <p14:creationId xmlns:p14="http://schemas.microsoft.com/office/powerpoint/2010/main" val="7757596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 smtClean="0"/>
              <a:t>Populating Estimated Payment Date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42383" y="2829540"/>
            <a:ext cx="19440525" cy="670337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923925" marR="0" indent="-923925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Execution Plan</a:t>
            </a: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Create models for all cycle times</a:t>
            </a:r>
          </a:p>
          <a:p>
            <a:pPr marL="923925" lvl="1" indent="0" algn="l" rtl="0" latinLnBrk="1" hangingPunct="0"/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	Calculate confidence intervals for all cycle times</a:t>
            </a: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Execute SQL query against Oracle in R</a:t>
            </a:r>
          </a:p>
          <a:p>
            <a:pPr marL="923925" lvl="1" indent="0" algn="l" rtl="0" latinLnBrk="1" hangingPunct="0"/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Pull unpaid invoice data into R</a:t>
            </a: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Create data frame for all invoices, future cycle times, estimated payment dates</a:t>
            </a:r>
          </a:p>
          <a:p>
            <a:pPr marL="923925" lvl="1" indent="0" algn="l" rtl="0" latinLnBrk="1" hangingPunct="0"/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Add “reported estimated payment date”, confidence interval</a:t>
            </a:r>
            <a:endParaRPr lang="en-US" sz="3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marL="1831975" marR="0" indent="-90805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Execute SQL query against Oracle in R</a:t>
            </a:r>
          </a:p>
          <a:p>
            <a:pPr marL="923925" lvl="1" indent="0" algn="l" rtl="0" latinLnBrk="1" hangingPunct="0"/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Update archive table</a:t>
            </a:r>
          </a:p>
          <a:p>
            <a:pPr marL="923925" lvl="1" indent="0" algn="l" rtl="0" latinLnBrk="1" hangingPunct="0"/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Truncate active table</a:t>
            </a:r>
          </a:p>
          <a:p>
            <a:pPr marL="923925" lvl="1" indent="0" algn="l" rtl="0" latinLnBrk="1" hangingPunct="0"/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Update active table</a:t>
            </a:r>
          </a:p>
        </p:txBody>
      </p:sp>
    </p:spTree>
    <p:extLst>
      <p:ext uri="{BB962C8B-B14F-4D97-AF65-F5344CB8AC3E}">
        <p14:creationId xmlns:p14="http://schemas.microsoft.com/office/powerpoint/2010/main" val="21132751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r>
              <a:rPr lang="en-US" sz="8000" dirty="0" smtClean="0"/>
              <a:t>Outline</a:t>
            </a:r>
            <a:endParaRPr lang="en-US" sz="8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54204" y="2264007"/>
            <a:ext cx="18712787" cy="4114490"/>
          </a:xfrm>
        </p:spPr>
        <p:txBody>
          <a:bodyPr/>
          <a:lstStyle/>
          <a:p>
            <a:pPr marL="1143000" indent="-1143000">
              <a:buFont typeface="+mj-lt"/>
              <a:buAutoNum type="arabicPeriod"/>
            </a:pPr>
            <a:r>
              <a:rPr lang="en-US" dirty="0" smtClean="0"/>
              <a:t>Invoice Payment Cycle</a:t>
            </a:r>
          </a:p>
          <a:p>
            <a:pPr marL="1143000" indent="-1143000">
              <a:buFont typeface="+mj-lt"/>
              <a:buAutoNum type="arabicPeriod"/>
            </a:pPr>
            <a:r>
              <a:rPr lang="en-US" dirty="0" smtClean="0"/>
              <a:t>Forecasting Future Payment Date</a:t>
            </a:r>
          </a:p>
          <a:p>
            <a:pPr marL="1143000" indent="-1143000">
              <a:buFont typeface="+mj-lt"/>
              <a:buAutoNum type="arabicPeriod"/>
            </a:pPr>
            <a:r>
              <a:rPr lang="en-US" dirty="0" smtClean="0"/>
              <a:t>Populating Data for Supplier Collaboration tool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7887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r>
              <a:rPr lang="en-US" sz="8000" dirty="0"/>
              <a:t>Invoice </a:t>
            </a:r>
            <a:r>
              <a:rPr lang="en-US" sz="8000" dirty="0" smtClean="0"/>
              <a:t>Payment</a:t>
            </a:r>
            <a:endParaRPr lang="en-US" sz="8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533" y="2745140"/>
            <a:ext cx="20015200" cy="3035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399" y="1901787"/>
            <a:ext cx="17691652" cy="6093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Invoices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 follow a multi-step process.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14399" y="6881543"/>
            <a:ext cx="8209722" cy="6093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Median cycle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 times for each step (days):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532" y="7788729"/>
            <a:ext cx="20015201" cy="214340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010455" y="12056824"/>
            <a:ext cx="6420678" cy="50783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Average invoice does not go on hold.</a:t>
            </a:r>
            <a:endParaRPr kumimoji="0" lang="en-US" sz="30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</p:txBody>
      </p:sp>
      <p:sp>
        <p:nvSpPr>
          <p:cNvPr id="10" name="Left Brace 9"/>
          <p:cNvSpPr/>
          <p:nvPr/>
        </p:nvSpPr>
        <p:spPr>
          <a:xfrm rot="16200000">
            <a:off x="10366513" y="8480638"/>
            <a:ext cx="496956" cy="3498574"/>
          </a:xfrm>
          <a:prstGeom prst="leftBrace">
            <a:avLst/>
          </a:prstGeom>
          <a:noFill/>
          <a:ln w="38100" cap="flat">
            <a:solidFill>
              <a:schemeClr val="tx1">
                <a:lumMod val="50000"/>
              </a:schemeClr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" name="Left Brace 10"/>
          <p:cNvSpPr/>
          <p:nvPr/>
        </p:nvSpPr>
        <p:spPr>
          <a:xfrm rot="16200000">
            <a:off x="17615452" y="8430609"/>
            <a:ext cx="496956" cy="3498574"/>
          </a:xfrm>
          <a:prstGeom prst="leftBrace">
            <a:avLst/>
          </a:prstGeom>
          <a:noFill/>
          <a:ln w="38100" cap="flat">
            <a:solidFill>
              <a:schemeClr val="tx1">
                <a:lumMod val="50000"/>
              </a:schemeClr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cxnSp>
        <p:nvCxnSpPr>
          <p:cNvPr id="13" name="Elbow Connector 12"/>
          <p:cNvCxnSpPr>
            <a:stCxn id="10" idx="1"/>
            <a:endCxn id="9" idx="0"/>
          </p:cNvCxnSpPr>
          <p:nvPr/>
        </p:nvCxnSpPr>
        <p:spPr>
          <a:xfrm rot="16200000" flipH="1">
            <a:off x="11628682" y="9464711"/>
            <a:ext cx="1578421" cy="3605803"/>
          </a:xfrm>
          <a:prstGeom prst="bentConnector3">
            <a:avLst>
              <a:gd name="adj1" fmla="val 50000"/>
            </a:avLst>
          </a:prstGeom>
          <a:noFill/>
          <a:ln w="38100" cap="flat">
            <a:solidFill>
              <a:schemeClr val="tx1">
                <a:lumMod val="50000"/>
              </a:schemeClr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Elbow Connector 15"/>
          <p:cNvCxnSpPr>
            <a:stCxn id="11" idx="1"/>
            <a:endCxn id="9" idx="0"/>
          </p:cNvCxnSpPr>
          <p:nvPr/>
        </p:nvCxnSpPr>
        <p:spPr>
          <a:xfrm rot="5400000">
            <a:off x="15228137" y="9421031"/>
            <a:ext cx="1628450" cy="3643136"/>
          </a:xfrm>
          <a:prstGeom prst="bentConnector3">
            <a:avLst>
              <a:gd name="adj1" fmla="val 51221"/>
            </a:avLst>
          </a:prstGeom>
          <a:noFill/>
          <a:ln w="38100" cap="flat">
            <a:solidFill>
              <a:schemeClr val="tx1">
                <a:lumMod val="50000"/>
              </a:schemeClr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3890241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/>
              <a:t>Forecasting Future Payment </a:t>
            </a:r>
            <a:r>
              <a:rPr lang="en-US" sz="8000" dirty="0" smtClean="0"/>
              <a:t>Date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15416" y="2404329"/>
            <a:ext cx="17121809" cy="121879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Any given invoice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 will have data up to the last step it has completed.</a:t>
            </a:r>
          </a:p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Forecast payment date based on existing data.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r="7159"/>
          <a:stretch/>
        </p:blipFill>
        <p:spPr>
          <a:xfrm>
            <a:off x="1933779" y="4876675"/>
            <a:ext cx="21163264" cy="501713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15416" y="4166717"/>
            <a:ext cx="8432088" cy="6093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Sample Data:</a:t>
            </a:r>
          </a:p>
        </p:txBody>
      </p:sp>
    </p:spTree>
    <p:extLst>
      <p:ext uri="{BB962C8B-B14F-4D97-AF65-F5344CB8AC3E}">
        <p14:creationId xmlns:p14="http://schemas.microsoft.com/office/powerpoint/2010/main" val="20127649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/>
              <a:t>Forecasting Future Payment </a:t>
            </a:r>
            <a:r>
              <a:rPr lang="en-US" sz="8000" dirty="0" smtClean="0"/>
              <a:t>Date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15416" y="2404329"/>
            <a:ext cx="18858534" cy="121879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Zeroth-order forecast:</a:t>
            </a:r>
          </a:p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Take the last milestone completed and add the median times for the remaining steps.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 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20" y="4291332"/>
            <a:ext cx="23677550" cy="378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4145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 smtClean="0"/>
              <a:t>Modeling Cycle Times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8351" y="1877202"/>
            <a:ext cx="18858534" cy="6093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Use other invoice data to more accurately predict each cycle time.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</p:txBody>
      </p:sp>
      <p:sp>
        <p:nvSpPr>
          <p:cNvPr id="10" name="Right Brace 9"/>
          <p:cNvSpPr/>
          <p:nvPr/>
        </p:nvSpPr>
        <p:spPr>
          <a:xfrm>
            <a:off x="9023967" y="3585881"/>
            <a:ext cx="591671" cy="8635017"/>
          </a:xfrm>
          <a:prstGeom prst="rightBrac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cxnSp>
        <p:nvCxnSpPr>
          <p:cNvPr id="28" name="Straight Connector 27"/>
          <p:cNvCxnSpPr>
            <a:stCxn id="10" idx="1"/>
            <a:endCxn id="11" idx="2"/>
          </p:cNvCxnSpPr>
          <p:nvPr/>
        </p:nvCxnSpPr>
        <p:spPr>
          <a:xfrm flipV="1">
            <a:off x="9615638" y="5671361"/>
            <a:ext cx="3457203" cy="223202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Straight Connector 30"/>
          <p:cNvCxnSpPr>
            <a:stCxn id="10" idx="1"/>
            <a:endCxn id="12" idx="2"/>
          </p:cNvCxnSpPr>
          <p:nvPr/>
        </p:nvCxnSpPr>
        <p:spPr>
          <a:xfrm flipV="1">
            <a:off x="9615638" y="6231723"/>
            <a:ext cx="3452760" cy="167166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3" name="Straight Connector 32"/>
          <p:cNvCxnSpPr>
            <a:stCxn id="10" idx="1"/>
            <a:endCxn id="13" idx="2"/>
          </p:cNvCxnSpPr>
          <p:nvPr/>
        </p:nvCxnSpPr>
        <p:spPr>
          <a:xfrm flipV="1">
            <a:off x="9615638" y="6782983"/>
            <a:ext cx="3451465" cy="112040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Straight Connector 34"/>
          <p:cNvCxnSpPr>
            <a:stCxn id="10" idx="1"/>
            <a:endCxn id="14" idx="2"/>
          </p:cNvCxnSpPr>
          <p:nvPr/>
        </p:nvCxnSpPr>
        <p:spPr>
          <a:xfrm flipV="1">
            <a:off x="9615638" y="7343345"/>
            <a:ext cx="3458499" cy="560045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Connector 36"/>
          <p:cNvCxnSpPr>
            <a:stCxn id="10" idx="1"/>
            <a:endCxn id="15" idx="2"/>
          </p:cNvCxnSpPr>
          <p:nvPr/>
        </p:nvCxnSpPr>
        <p:spPr>
          <a:xfrm>
            <a:off x="9615638" y="7903390"/>
            <a:ext cx="3462718" cy="317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Straight Connector 38"/>
          <p:cNvCxnSpPr>
            <a:stCxn id="10" idx="1"/>
            <a:endCxn id="16" idx="2"/>
          </p:cNvCxnSpPr>
          <p:nvPr/>
        </p:nvCxnSpPr>
        <p:spPr>
          <a:xfrm>
            <a:off x="9615638" y="7903390"/>
            <a:ext cx="3458275" cy="56067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/>
          <p:cNvCxnSpPr>
            <a:stCxn id="10" idx="1"/>
            <a:endCxn id="17" idx="2"/>
          </p:cNvCxnSpPr>
          <p:nvPr/>
        </p:nvCxnSpPr>
        <p:spPr>
          <a:xfrm>
            <a:off x="9615638" y="7903390"/>
            <a:ext cx="3456980" cy="1111939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Straight Connector 42"/>
          <p:cNvCxnSpPr>
            <a:stCxn id="10" idx="1"/>
            <a:endCxn id="18" idx="2"/>
          </p:cNvCxnSpPr>
          <p:nvPr/>
        </p:nvCxnSpPr>
        <p:spPr>
          <a:xfrm>
            <a:off x="9615638" y="7903390"/>
            <a:ext cx="3464014" cy="1672301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Straight Connector 44"/>
          <p:cNvCxnSpPr>
            <a:stCxn id="10" idx="1"/>
            <a:endCxn id="19" idx="2"/>
          </p:cNvCxnSpPr>
          <p:nvPr/>
        </p:nvCxnSpPr>
        <p:spPr>
          <a:xfrm>
            <a:off x="9615638" y="7903390"/>
            <a:ext cx="3458275" cy="2248188"/>
          </a:xfrm>
          <a:prstGeom prst="lin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46" name="Group 45"/>
          <p:cNvGrpSpPr/>
          <p:nvPr/>
        </p:nvGrpSpPr>
        <p:grpSpPr>
          <a:xfrm>
            <a:off x="13050472" y="4774440"/>
            <a:ext cx="6868086" cy="5670574"/>
            <a:chOff x="12686411" y="4720642"/>
            <a:chExt cx="6868086" cy="5670574"/>
          </a:xfrm>
        </p:grpSpPr>
        <p:sp>
          <p:nvSpPr>
            <p:cNvPr id="11" name="Oval 10"/>
            <p:cNvSpPr/>
            <p:nvPr/>
          </p:nvSpPr>
          <p:spPr>
            <a:xfrm>
              <a:off x="12708780" y="5474127"/>
              <a:ext cx="286871" cy="28687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6200" tIns="76200" rIns="76200" bIns="762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6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12704337" y="6034489"/>
              <a:ext cx="286871" cy="28687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6200" tIns="76200" rIns="76200" bIns="762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6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12703042" y="6585749"/>
              <a:ext cx="286871" cy="28687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6200" tIns="76200" rIns="76200" bIns="762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6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12710076" y="7146111"/>
              <a:ext cx="286871" cy="28687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6200" tIns="76200" rIns="76200" bIns="762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6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12714295" y="7706473"/>
              <a:ext cx="286871" cy="28687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6200" tIns="76200" rIns="76200" bIns="762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6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12709852" y="8266835"/>
              <a:ext cx="286871" cy="28687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6200" tIns="76200" rIns="76200" bIns="762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6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12708557" y="8818095"/>
              <a:ext cx="286871" cy="28687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6200" tIns="76200" rIns="76200" bIns="762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6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12715591" y="9378457"/>
              <a:ext cx="286871" cy="28687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6200" tIns="76200" rIns="76200" bIns="762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6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12709852" y="9954344"/>
              <a:ext cx="286871" cy="28687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6200" tIns="76200" rIns="76200" bIns="762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60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Gill Sans"/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686411" y="4720642"/>
              <a:ext cx="6868086" cy="5670574"/>
            </a:xfrm>
            <a:prstGeom prst="rect">
              <a:avLst/>
            </a:prstGeom>
          </p:spPr>
        </p:pic>
      </p:grpSp>
      <p:pic>
        <p:nvPicPr>
          <p:cNvPr id="63" name="Picture 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6649" y="3129443"/>
            <a:ext cx="7715597" cy="9091455"/>
          </a:xfrm>
          <a:prstGeom prst="rect">
            <a:avLst/>
          </a:prstGeom>
        </p:spPr>
      </p:pic>
      <p:sp>
        <p:nvSpPr>
          <p:cNvPr id="73" name="TextBox 72"/>
          <p:cNvSpPr txBox="1"/>
          <p:nvPr/>
        </p:nvSpPr>
        <p:spPr>
          <a:xfrm>
            <a:off x="11136351" y="11132231"/>
            <a:ext cx="7669832" cy="236988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457200" rtl="0" fontAlgn="auto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For predictors</a:t>
            </a:r>
            <a:r>
              <a:rPr kumimoji="0" lang="en-US" sz="28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 with high number of levels, convert to number of invoices per year.</a:t>
            </a:r>
          </a:p>
          <a:p>
            <a:pPr marL="923925" lvl="2" indent="0" algn="l" rtl="0" hangingPunct="0"/>
            <a:r>
              <a:rPr lang="en-US" sz="2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This places levels with similar number of invoices processed close to each other on a continuous scale.</a:t>
            </a:r>
            <a:endParaRPr lang="en-US" sz="28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4808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/>
              <a:t>Modeling Cycle Times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26777" y="2316522"/>
            <a:ext cx="19094823" cy="664797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742950" marR="0" lvl="0" indent="-742950" algn="l" defTabSz="914400" rtl="0" eaLnBrk="1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Methodology for Modeling Cycle Time</a:t>
            </a:r>
          </a:p>
          <a:p>
            <a:pPr marL="928688" lvl="1" indent="858838" algn="l" defTabSz="914400" rtl="0" latinLnBrk="1" hangingPunct="0">
              <a:lnSpc>
                <a:spcPct val="10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Read invoice data into R.</a:t>
            </a:r>
          </a:p>
          <a:p>
            <a:pPr marL="928688" lvl="1" indent="858838" algn="l" defTabSz="914400" rtl="0" latinLnBrk="1" hangingPunct="0">
              <a:lnSpc>
                <a:spcPct val="10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Filter rows that have incomplete data for the Cycle Time being modeled. </a:t>
            </a:r>
          </a:p>
          <a:p>
            <a:pPr marL="928688" lvl="1" indent="858838" algn="l" defTabSz="914400" rtl="0" latinLnBrk="1" hangingPunct="0">
              <a:lnSpc>
                <a:spcPct val="10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Filter outliers in Cycle Time</a:t>
            </a:r>
          </a:p>
          <a:p>
            <a:pPr marL="928688" lvl="1" indent="858838" algn="l" defTabSz="914400" rtl="0" latinLnBrk="1" hangingPunct="0">
              <a:lnSpc>
                <a:spcPct val="10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Create training and test data sets</a:t>
            </a:r>
          </a:p>
          <a:p>
            <a:pPr marL="928688" lvl="1" indent="858838" algn="l" defTabSz="914400" rtl="0" latinLnBrk="1" hangingPunct="0">
              <a:lnSpc>
                <a:spcPct val="10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Fit Decision Trees to training data</a:t>
            </a:r>
          </a:p>
          <a:p>
            <a:pPr marL="2235200" lvl="5" indent="-160338" algn="l" defTabSz="914400" rtl="0" latinLnBrk="1" hangingPunct="0">
              <a:lnSpc>
                <a:spcPct val="100000"/>
              </a:lnSpc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Regression Tree</a:t>
            </a:r>
          </a:p>
          <a:p>
            <a:pPr marL="2235200" lvl="5" indent="-160338" algn="l" defTabSz="914400" rtl="0" latinLnBrk="1" hangingPunct="0">
              <a:lnSpc>
                <a:spcPct val="100000"/>
              </a:lnSpc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Bagging</a:t>
            </a:r>
          </a:p>
          <a:p>
            <a:pPr marL="2235200" lvl="5" indent="-160338" algn="l" defTabSz="914400" rtl="0" latinLnBrk="1" hangingPunct="0">
              <a:lnSpc>
                <a:spcPct val="100000"/>
              </a:lnSpc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Random Forests</a:t>
            </a:r>
          </a:p>
          <a:p>
            <a:pPr marL="2235200" lvl="5" indent="-160338" algn="l" defTabSz="914400" rtl="0" latinLnBrk="1" hangingPunct="0">
              <a:lnSpc>
                <a:spcPct val="100000"/>
              </a:lnSpc>
              <a:buFont typeface="Arial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Boosting</a:t>
            </a:r>
            <a:endParaRPr lang="en-US" sz="3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marL="928688" lvl="1" indent="858838" algn="l" defTabSz="914400" rtl="0" latinLnBrk="1" hangingPunct="0">
              <a:lnSpc>
                <a:spcPct val="10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Test Model on test data</a:t>
            </a:r>
          </a:p>
          <a:p>
            <a:pPr marL="928688" lvl="1" indent="858838" algn="l" defTabSz="914400" rtl="0" latinLnBrk="1" hangingPunct="0">
              <a:lnSpc>
                <a:spcPct val="100000"/>
              </a:lnSpc>
              <a:buFont typeface="+mj-lt"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Repeat for all Cycle Times</a:t>
            </a:r>
          </a:p>
        </p:txBody>
      </p:sp>
    </p:spTree>
    <p:extLst>
      <p:ext uri="{BB962C8B-B14F-4D97-AF65-F5344CB8AC3E}">
        <p14:creationId xmlns:p14="http://schemas.microsoft.com/office/powerpoint/2010/main" val="64153451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/>
              <a:t>Modeling Cycle Times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409" y="1801536"/>
            <a:ext cx="13625979" cy="55338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29552" y="2245814"/>
            <a:ext cx="2689412" cy="6093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r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Response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29552" y="4826459"/>
            <a:ext cx="2689412" cy="6093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r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Predictors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998259" y="2550513"/>
            <a:ext cx="1327150" cy="0"/>
          </a:xfrm>
          <a:prstGeom prst="straightConnector1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Left Brace 9"/>
          <p:cNvSpPr/>
          <p:nvPr/>
        </p:nvSpPr>
        <p:spPr>
          <a:xfrm>
            <a:off x="4410635" y="2761130"/>
            <a:ext cx="914774" cy="4574260"/>
          </a:xfrm>
          <a:prstGeom prst="leftBrace">
            <a:avLst/>
          </a:prstGeom>
          <a:noFill/>
          <a:ln w="381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87319" y="8292541"/>
            <a:ext cx="4814234" cy="4814234"/>
          </a:xfrm>
          <a:prstGeom prst="rect">
            <a:avLst/>
          </a:prstGeom>
          <a:solidFill>
            <a:schemeClr val="tx1"/>
          </a:solidFill>
          <a:ln w="12700" cap="flat">
            <a:solidFill>
              <a:schemeClr val="tx1">
                <a:lumMod val="50000"/>
              </a:schemeClr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normAutofit/>
          </a:bodyPr>
          <a:lstStyle/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500" b="0" i="0" u="none" strike="noStrike" cap="none" spc="0" normalizeH="0" baseline="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rial" charset="0"/>
                <a:ea typeface="Arial" charset="0"/>
                <a:cs typeface="Arial" charset="0"/>
                <a:sym typeface="Gill Sans"/>
              </a:rPr>
              <a:t>Decision Tree</a:t>
            </a: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800" dirty="0" smtClean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charset="0"/>
              <a:ea typeface="Arial" charset="0"/>
              <a:cs typeface="Arial" charset="0"/>
              <a:sym typeface="Gill Sans"/>
            </a:endParaRP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 charset="0"/>
                <a:ea typeface="Arial" charset="0"/>
                <a:cs typeface="Arial" charset="0"/>
                <a:sym typeface="Gill Sans"/>
              </a:rPr>
              <a:t>Recursive binary splitting maximizing reduction in impurity at each step.</a:t>
            </a: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800" dirty="0" smtClean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charset="0"/>
              <a:ea typeface="Arial" charset="0"/>
              <a:cs typeface="Arial" charset="0"/>
              <a:sym typeface="Gill Sans"/>
            </a:endParaRP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 charset="0"/>
                <a:ea typeface="Arial" charset="0"/>
                <a:cs typeface="Arial" charset="0"/>
                <a:sym typeface="Gill Sans"/>
              </a:rPr>
              <a:t>Will tend to overfit.</a:t>
            </a: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spc="0" normalizeH="0" baseline="0" dirty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rial" charset="0"/>
              <a:ea typeface="Arial" charset="0"/>
              <a:cs typeface="Arial" charset="0"/>
              <a:sym typeface="Gill San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861120" y="8292541"/>
            <a:ext cx="4814234" cy="4814234"/>
          </a:xfrm>
          <a:prstGeom prst="rect">
            <a:avLst/>
          </a:prstGeom>
          <a:solidFill>
            <a:schemeClr val="tx1"/>
          </a:solidFill>
          <a:ln w="12700" cap="flat">
            <a:solidFill>
              <a:schemeClr val="tx1">
                <a:lumMod val="50000"/>
              </a:schemeClr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normAutofit/>
          </a:bodyPr>
          <a:lstStyle/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500" b="0" i="0" u="none" strike="noStrike" cap="none" spc="0" normalizeH="0" baseline="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rial" charset="0"/>
                <a:ea typeface="Arial" charset="0"/>
                <a:cs typeface="Arial" charset="0"/>
                <a:sym typeface="Gill Sans"/>
              </a:rPr>
              <a:t>Bagging</a:t>
            </a: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800" dirty="0" smtClean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charset="0"/>
              <a:ea typeface="Arial" charset="0"/>
              <a:cs typeface="Arial" charset="0"/>
              <a:sym typeface="Gill Sans"/>
            </a:endParaRP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 charset="0"/>
                <a:ea typeface="Arial" charset="0"/>
                <a:cs typeface="Arial" charset="0"/>
                <a:sym typeface="Gill Sans"/>
              </a:rPr>
              <a:t>Build separate decision tree models based on different training sets and then average the models.</a:t>
            </a: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800" dirty="0" smtClean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charset="0"/>
              <a:ea typeface="Arial" charset="0"/>
              <a:cs typeface="Arial" charset="0"/>
              <a:sym typeface="Gill Sans"/>
            </a:endParaRP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 charset="0"/>
                <a:ea typeface="Arial" charset="0"/>
                <a:cs typeface="Arial" charset="0"/>
                <a:sym typeface="Gill Sans"/>
              </a:rPr>
              <a:t>Will weight strong predictors.</a:t>
            </a: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spc="0" normalizeH="0" baseline="0" dirty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rial" charset="0"/>
              <a:ea typeface="Arial" charset="0"/>
              <a:cs typeface="Arial" charset="0"/>
              <a:sym typeface="Gill Sans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2834921" y="8292541"/>
            <a:ext cx="4814234" cy="4814234"/>
          </a:xfrm>
          <a:prstGeom prst="rect">
            <a:avLst/>
          </a:prstGeom>
          <a:solidFill>
            <a:schemeClr val="tx1"/>
          </a:solidFill>
          <a:ln w="12700" cap="flat">
            <a:solidFill>
              <a:schemeClr val="tx1">
                <a:lumMod val="50000"/>
              </a:schemeClr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normAutofit/>
          </a:bodyPr>
          <a:lstStyle/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500" b="0" i="0" u="none" strike="noStrike" cap="none" spc="0" normalizeH="0" baseline="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rial" charset="0"/>
                <a:ea typeface="Arial" charset="0"/>
                <a:cs typeface="Arial" charset="0"/>
                <a:sym typeface="Gill Sans"/>
              </a:rPr>
              <a:t>Random Forest</a:t>
            </a: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800" dirty="0" smtClean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charset="0"/>
              <a:ea typeface="Arial" charset="0"/>
              <a:cs typeface="Arial" charset="0"/>
              <a:sym typeface="Gill Sans"/>
            </a:endParaRP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 charset="0"/>
                <a:ea typeface="Arial" charset="0"/>
                <a:cs typeface="Arial" charset="0"/>
                <a:sym typeface="Gill Sans"/>
              </a:rPr>
              <a:t>Decorrelate bagged trees by limiting predictors that can be used in each bag.</a:t>
            </a: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spc="0" normalizeH="0" baseline="0" dirty="0" smtClean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rial" charset="0"/>
              <a:ea typeface="Arial" charset="0"/>
              <a:cs typeface="Arial" charset="0"/>
              <a:sym typeface="Gill Sans"/>
            </a:endParaRP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spc="0" normalizeH="0" baseline="0" dirty="0" smtClean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rial" charset="0"/>
              <a:ea typeface="Arial" charset="0"/>
              <a:cs typeface="Arial" charset="0"/>
              <a:sym typeface="Gill Sans"/>
            </a:endParaRP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spc="0" normalizeH="0" baseline="0" dirty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rial" charset="0"/>
              <a:ea typeface="Arial" charset="0"/>
              <a:cs typeface="Arial" charset="0"/>
              <a:sym typeface="Gill San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8808722" y="8292541"/>
            <a:ext cx="4814234" cy="4814234"/>
          </a:xfrm>
          <a:prstGeom prst="rect">
            <a:avLst/>
          </a:prstGeom>
          <a:solidFill>
            <a:schemeClr val="tx1"/>
          </a:solidFill>
          <a:ln w="12700" cap="flat">
            <a:solidFill>
              <a:schemeClr val="tx1">
                <a:lumMod val="50000"/>
              </a:schemeClr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6200" tIns="76200" rIns="76200" bIns="76200" numCol="1" spcCol="38100" rtlCol="0" anchor="ctr">
            <a:normAutofit/>
          </a:bodyPr>
          <a:lstStyle/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500" b="0" i="0" u="none" strike="noStrike" cap="none" spc="0" normalizeH="0" baseline="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uFillTx/>
                <a:latin typeface="Arial" charset="0"/>
                <a:ea typeface="Arial" charset="0"/>
                <a:cs typeface="Arial" charset="0"/>
                <a:sym typeface="Gill Sans"/>
              </a:rPr>
              <a:t>Boosting</a:t>
            </a: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800" dirty="0" smtClean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charset="0"/>
              <a:ea typeface="Arial" charset="0"/>
              <a:cs typeface="Arial" charset="0"/>
              <a:sym typeface="Gill Sans"/>
            </a:endParaRP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chemeClr val="bg1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 charset="0"/>
                <a:ea typeface="Arial" charset="0"/>
                <a:cs typeface="Arial" charset="0"/>
                <a:sym typeface="Gill Sans"/>
              </a:rPr>
              <a:t>Sequence of simple trees where each successive tree is built for the residuals of the preceding tree.</a:t>
            </a: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800" dirty="0" smtClean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charset="0"/>
              <a:ea typeface="Arial" charset="0"/>
              <a:cs typeface="Arial" charset="0"/>
              <a:sym typeface="Gill Sans"/>
            </a:endParaRPr>
          </a:p>
          <a:p>
            <a:pPr marL="0" marR="0" indent="0" algn="ctr" defTabSz="5842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spc="0" normalizeH="0" baseline="0" dirty="0">
              <a:solidFill>
                <a:schemeClr val="bg1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FillTx/>
              <a:latin typeface="Arial" charset="0"/>
              <a:ea typeface="Arial" charset="0"/>
              <a:cs typeface="Arial" charset="0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8109901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51" y="0"/>
            <a:ext cx="21336000" cy="1471961"/>
          </a:xfrm>
        </p:spPr>
        <p:txBody>
          <a:bodyPr anchor="ctr"/>
          <a:lstStyle/>
          <a:p>
            <a:pPr lvl="0">
              <a:lnSpc>
                <a:spcPct val="120000"/>
              </a:lnSpc>
              <a:buClr>
                <a:srgbClr val="385998"/>
              </a:buClr>
              <a:buSzPct val="100000"/>
            </a:pPr>
            <a:r>
              <a:rPr lang="en-US" sz="8000" dirty="0"/>
              <a:t>Modeling Cycle Times</a:t>
            </a:r>
            <a:endParaRPr lang="en-US" sz="8000" b="0" dirty="0">
              <a:solidFill>
                <a:srgbClr val="53585F"/>
              </a:solidFill>
              <a:latin typeface="FreightSansLFPro"/>
              <a:cs typeface="Helvetica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8911" y="873626"/>
            <a:ext cx="7918833" cy="518590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832079" y="1793745"/>
            <a:ext cx="12455525" cy="426578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algn="l" rtl="0" latinLnBrk="1" hangingPunct="0"/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Example: Cycle Time – Approval to 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Payment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  <a:p>
            <a:pPr marL="1431925" marR="0" indent="-561975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Prep data</a:t>
            </a:r>
          </a:p>
          <a:p>
            <a:pPr marL="1431925" marR="0" indent="-561975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Split data into training and test sets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  <a:p>
            <a:pPr marL="1431925" marR="0" indent="-561975" algn="l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Model data using </a:t>
            </a:r>
          </a:p>
          <a:p>
            <a:pPr marL="1431925" lvl="1" indent="-561975" algn="l" rtl="0" latinLnBrk="1" hangingPunct="0"/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	Decision Tree, 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Bagging, 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Random Forests, </a:t>
            </a:r>
            <a:r>
              <a:rPr kumimoji="0" lang="en-US" sz="3600" b="0" i="0" u="none" strike="noStrike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Boosting</a:t>
            </a:r>
          </a:p>
          <a:p>
            <a:pPr marL="1431925" indent="-561975" algn="l" rtl="0" latinLnBrk="1" hangingPunct="0">
              <a:buFontTx/>
              <a:buAutoNum type="arabicPeriod"/>
            </a:pPr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Calculate training and test 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MSE</a:t>
            </a:r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for each model</a:t>
            </a:r>
          </a:p>
          <a:p>
            <a:pPr marL="1431925" indent="-561975" algn="l" rtl="0" latinLnBrk="1" hangingPunct="0">
              <a:buFontTx/>
              <a:buAutoNum type="arabicPeriod"/>
            </a:pPr>
            <a:r>
              <a:rPr lang="en-US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Select best model</a:t>
            </a:r>
            <a:endParaRPr lang="en-US" sz="3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8651" y="8993296"/>
            <a:ext cx="7209093" cy="4572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7803" y="8881332"/>
            <a:ext cx="6756148" cy="45720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3390" y="6186388"/>
            <a:ext cx="18924354" cy="2344156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627197" y="8993296"/>
            <a:ext cx="3669003" cy="6093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r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Random Forests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923876" y="8993296"/>
            <a:ext cx="3669003" cy="60939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r" defTabSz="457200" rtl="0" fontAlgn="auto" latinLnBrk="1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charset="0"/>
                <a:ea typeface="Arial" charset="0"/>
                <a:cs typeface="Arial" charset="0"/>
                <a:sym typeface="Vista Sans OT Medium"/>
              </a:rPr>
              <a:t>Boosting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Arial" charset="0"/>
              <a:ea typeface="Arial" charset="0"/>
              <a:cs typeface="Arial" charset="0"/>
              <a:sym typeface="Vista Sans OT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1673188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fb_theme">
  <a:themeElements>
    <a:clrScheme name="Facebook">
      <a:dk1>
        <a:srgbClr val="53585F"/>
      </a:dk1>
      <a:lt1>
        <a:srgbClr val="FFFFFF"/>
      </a:lt1>
      <a:dk2>
        <a:srgbClr val="7D8490"/>
      </a:dk2>
      <a:lt2>
        <a:srgbClr val="EDEEF1"/>
      </a:lt2>
      <a:accent1>
        <a:srgbClr val="3B5998"/>
      </a:accent1>
      <a:accent2>
        <a:srgbClr val="6D84B4"/>
      </a:accent2>
      <a:accent3>
        <a:srgbClr val="D8DFEA"/>
      </a:accent3>
      <a:accent4>
        <a:srgbClr val="FBC300"/>
      </a:accent4>
      <a:accent5>
        <a:srgbClr val="FBEAAD"/>
      </a:accent5>
      <a:accent6>
        <a:srgbClr val="5890FF"/>
      </a:accent6>
      <a:hlink>
        <a:srgbClr val="0000FF"/>
      </a:hlink>
      <a:folHlink>
        <a:srgbClr val="00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 dirty="0" smtClean="0">
            <a:ln>
              <a:noFill/>
            </a:ln>
            <a:solidFill>
              <a:schemeClr val="bg1"/>
            </a:solidFill>
            <a:effectLst/>
            <a:uFillTx/>
            <a:latin typeface="Arial" charset="0"/>
            <a:ea typeface="Arial" charset="0"/>
            <a:cs typeface="Arial" charset="0"/>
            <a:sym typeface="Vista Sans OT Medium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1_FB_template" id="{1C7A83C9-FC11-7E43-98E8-31BF250B2F31}" vid="{B1A1435F-0E7B-A44E-9BD3-42206FDF9AEF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76200" tIns="76200" rIns="76200" bIns="762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6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457200" rtl="0" fontAlgn="auto" latinLnBrk="1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0" b="0" i="0" u="none" strike="noStrike" cap="none" spc="0" normalizeH="0" baseline="0">
            <a:ln>
              <a:noFill/>
            </a:ln>
            <a:solidFill>
              <a:srgbClr val="7D8490"/>
            </a:solidFill>
            <a:effectLst/>
            <a:uFillTx/>
            <a:latin typeface="Vista Sans OT Medium"/>
            <a:ea typeface="Vista Sans OT Medium"/>
            <a:cs typeface="Vista Sans OT Medium"/>
            <a:sym typeface="Vista Sans O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1_FB_template</Template>
  <TotalTime>9521</TotalTime>
  <Words>414</Words>
  <Application>Microsoft Macintosh PowerPoint</Application>
  <PresentationFormat>Custom</PresentationFormat>
  <Paragraphs>100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FreightSansLFPro</vt:lpstr>
      <vt:lpstr>FreightSansLFPro Med</vt:lpstr>
      <vt:lpstr>FreightSansLFPro SmBd</vt:lpstr>
      <vt:lpstr>Gill Sans</vt:lpstr>
      <vt:lpstr>Helvetica</vt:lpstr>
      <vt:lpstr>Lucida Grande</vt:lpstr>
      <vt:lpstr>Vista Sans OT Medium</vt:lpstr>
      <vt:lpstr>Arial</vt:lpstr>
      <vt:lpstr>fb_theme</vt:lpstr>
      <vt:lpstr>Estimated Payment Date</vt:lpstr>
      <vt:lpstr>Outline</vt:lpstr>
      <vt:lpstr>Invoice Payment</vt:lpstr>
      <vt:lpstr>Forecasting Future Payment Date</vt:lpstr>
      <vt:lpstr>Forecasting Future Payment Date</vt:lpstr>
      <vt:lpstr>Modeling Cycle Times</vt:lpstr>
      <vt:lpstr>Modeling Cycle Times</vt:lpstr>
      <vt:lpstr>Modeling Cycle Times</vt:lpstr>
      <vt:lpstr>Modeling Cycle Times</vt:lpstr>
      <vt:lpstr>Modeling Cycle Times</vt:lpstr>
      <vt:lpstr>Populating Estimated Payment Date</vt:lpstr>
      <vt:lpstr>Populating Estimated Payment Date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55</cp:revision>
  <dcterms:created xsi:type="dcterms:W3CDTF">2016-07-19T04:19:56Z</dcterms:created>
  <dcterms:modified xsi:type="dcterms:W3CDTF">2016-07-25T19:01:41Z</dcterms:modified>
</cp:coreProperties>
</file>

<file path=docProps/thumbnail.jpeg>
</file>